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1" r:id="rId6"/>
    <p:sldId id="264" r:id="rId7"/>
    <p:sldId id="262" r:id="rId8"/>
    <p:sldId id="265" r:id="rId9"/>
    <p:sldId id="266" r:id="rId10"/>
    <p:sldId id="267" r:id="rId11"/>
    <p:sldId id="275" r:id="rId12"/>
    <p:sldId id="268" r:id="rId13"/>
    <p:sldId id="269" r:id="rId14"/>
    <p:sldId id="270" r:id="rId15"/>
    <p:sldId id="271" r:id="rId16"/>
    <p:sldId id="273" r:id="rId17"/>
    <p:sldId id="274" r:id="rId18"/>
    <p:sldId id="276" r:id="rId19"/>
    <p:sldId id="263" r:id="rId20"/>
    <p:sldId id="277" r:id="rId21"/>
    <p:sldId id="279" r:id="rId22"/>
    <p:sldId id="280" r:id="rId23"/>
    <p:sldId id="281" r:id="rId24"/>
    <p:sldId id="282" r:id="rId25"/>
    <p:sldId id="260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0FAB881-1CA1-49A5-9D0C-90442A5775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97AC295-BD41-4A01-8A2D-F0AEEB2DA2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0BB510-58DF-4CB1-AF3B-3551DEE0704C}" type="datetimeFigureOut">
              <a:rPr lang="fr-FR" smtClean="0"/>
              <a:t>04/11/2024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1F32535-3B12-41F5-B382-89B4F8AAAB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B7368C-4DCA-4FD1-88D0-7431FF1722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BAF4A-15FC-4260-BAE1-A9FABE1577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7685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du docu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 descr="Une image contenant texte, signe, sombre&#10;&#10;Description générée automatiquement">
            <a:extLst>
              <a:ext uri="{FF2B5EF4-FFF2-40B4-BE49-F238E27FC236}">
                <a16:creationId xmlns:a16="http://schemas.microsoft.com/office/drawing/2014/main" id="{A5225421-7884-418E-8653-12F21BE174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1" r="21286"/>
          <a:stretch/>
        </p:blipFill>
        <p:spPr>
          <a:xfrm>
            <a:off x="8919460" y="0"/>
            <a:ext cx="3272540" cy="3429000"/>
          </a:xfrm>
          <a:prstGeom prst="rect">
            <a:avLst/>
          </a:prstGeom>
        </p:spPr>
      </p:pic>
      <p:pic>
        <p:nvPicPr>
          <p:cNvPr id="30" name="Image 29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DDFF484C-BF37-4EBB-8425-36F09350EE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9"/>
          <a:stretch/>
        </p:blipFill>
        <p:spPr>
          <a:xfrm>
            <a:off x="-1" y="1989832"/>
            <a:ext cx="2629191" cy="3429000"/>
          </a:xfrm>
          <a:prstGeom prst="rect">
            <a:avLst/>
          </a:prstGeom>
        </p:spPr>
      </p:pic>
      <p:sp>
        <p:nvSpPr>
          <p:cNvPr id="33" name="Titre 1">
            <a:extLst>
              <a:ext uri="{FF2B5EF4-FFF2-40B4-BE49-F238E27FC236}">
                <a16:creationId xmlns:a16="http://schemas.microsoft.com/office/drawing/2014/main" id="{51725362-A224-4C0A-A2D1-4C94429520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11728" y="2484437"/>
            <a:ext cx="5965571" cy="1508125"/>
          </a:xfrm>
        </p:spPr>
        <p:txBody>
          <a:bodyPr anchor="b">
            <a:normAutofit/>
          </a:bodyPr>
          <a:lstStyle>
            <a:lvl1pPr algn="ctr">
              <a:defRPr sz="5400" b="1" cap="all" baseline="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TITRE DE LA PRESENTATION</a:t>
            </a:r>
          </a:p>
        </p:txBody>
      </p:sp>
      <p:sp>
        <p:nvSpPr>
          <p:cNvPr id="34" name="Sous-titre 2">
            <a:extLst>
              <a:ext uri="{FF2B5EF4-FFF2-40B4-BE49-F238E27FC236}">
                <a16:creationId xmlns:a16="http://schemas.microsoft.com/office/drawing/2014/main" id="{0252016D-B139-4B9E-9726-4835B89291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11728" y="4027916"/>
            <a:ext cx="5965572" cy="1331484"/>
          </a:xfrm>
        </p:spPr>
        <p:txBody>
          <a:bodyPr>
            <a:noAutofit/>
          </a:bodyPr>
          <a:lstStyle>
            <a:lvl1pPr marL="0" indent="0" algn="ctr">
              <a:buNone/>
              <a:defRPr sz="5000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du DOCUMENT</a:t>
            </a:r>
          </a:p>
        </p:txBody>
      </p:sp>
      <p:sp>
        <p:nvSpPr>
          <p:cNvPr id="36" name="Espace réservé pour une image  35">
            <a:extLst>
              <a:ext uri="{FF2B5EF4-FFF2-40B4-BE49-F238E27FC236}">
                <a16:creationId xmlns:a16="http://schemas.microsoft.com/office/drawing/2014/main" id="{6EFD0ABA-CDEF-4699-A675-EDB15042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699" y="3848100"/>
            <a:ext cx="3490950" cy="3133851"/>
          </a:xfrm>
          <a:custGeom>
            <a:avLst/>
            <a:gdLst>
              <a:gd name="connsiteX0" fmla="*/ 0 w 2997200"/>
              <a:gd name="connsiteY0" fmla="*/ 3022600 h 3022600"/>
              <a:gd name="connsiteX1" fmla="*/ 0 w 2997200"/>
              <a:gd name="connsiteY1" fmla="*/ 0 h 3022600"/>
              <a:gd name="connsiteX2" fmla="*/ 2997200 w 2997200"/>
              <a:gd name="connsiteY2" fmla="*/ 3022600 h 3022600"/>
              <a:gd name="connsiteX3" fmla="*/ 0 w 2997200"/>
              <a:gd name="connsiteY3" fmla="*/ 3022600 h 3022600"/>
              <a:gd name="connsiteX0" fmla="*/ 0 w 3022600"/>
              <a:gd name="connsiteY0" fmla="*/ 3022600 h 3022600"/>
              <a:gd name="connsiteX1" fmla="*/ 0 w 3022600"/>
              <a:gd name="connsiteY1" fmla="*/ 0 h 3022600"/>
              <a:gd name="connsiteX2" fmla="*/ 3022600 w 3022600"/>
              <a:gd name="connsiteY2" fmla="*/ 2133600 h 3022600"/>
              <a:gd name="connsiteX3" fmla="*/ 0 w 3022600"/>
              <a:gd name="connsiteY3" fmla="*/ 3022600 h 3022600"/>
              <a:gd name="connsiteX0" fmla="*/ 0 w 3410335"/>
              <a:gd name="connsiteY0" fmla="*/ 3022600 h 3266390"/>
              <a:gd name="connsiteX1" fmla="*/ 0 w 3410335"/>
              <a:gd name="connsiteY1" fmla="*/ 0 h 3266390"/>
              <a:gd name="connsiteX2" fmla="*/ 3022600 w 3410335"/>
              <a:gd name="connsiteY2" fmla="*/ 2133600 h 3266390"/>
              <a:gd name="connsiteX3" fmla="*/ 0 w 3410335"/>
              <a:gd name="connsiteY3" fmla="*/ 3022600 h 3266390"/>
              <a:gd name="connsiteX0" fmla="*/ 0 w 3419422"/>
              <a:gd name="connsiteY0" fmla="*/ 3022600 h 3022600"/>
              <a:gd name="connsiteX1" fmla="*/ 0 w 3419422"/>
              <a:gd name="connsiteY1" fmla="*/ 0 h 3022600"/>
              <a:gd name="connsiteX2" fmla="*/ 3022600 w 3419422"/>
              <a:gd name="connsiteY2" fmla="*/ 2133600 h 3022600"/>
              <a:gd name="connsiteX3" fmla="*/ 0 w 3419422"/>
              <a:gd name="connsiteY3" fmla="*/ 3022600 h 3022600"/>
              <a:gd name="connsiteX0" fmla="*/ 0 w 3479379"/>
              <a:gd name="connsiteY0" fmla="*/ 3022600 h 3084631"/>
              <a:gd name="connsiteX1" fmla="*/ 0 w 3479379"/>
              <a:gd name="connsiteY1" fmla="*/ 0 h 3084631"/>
              <a:gd name="connsiteX2" fmla="*/ 3022600 w 3479379"/>
              <a:gd name="connsiteY2" fmla="*/ 2133600 h 3084631"/>
              <a:gd name="connsiteX3" fmla="*/ 0 w 3479379"/>
              <a:gd name="connsiteY3" fmla="*/ 3022600 h 3084631"/>
              <a:gd name="connsiteX0" fmla="*/ 0 w 3490950"/>
              <a:gd name="connsiteY0" fmla="*/ 3124200 h 3133851"/>
              <a:gd name="connsiteX1" fmla="*/ 12700 w 3490950"/>
              <a:gd name="connsiteY1" fmla="*/ 0 h 3133851"/>
              <a:gd name="connsiteX2" fmla="*/ 3035300 w 3490950"/>
              <a:gd name="connsiteY2" fmla="*/ 2133600 h 3133851"/>
              <a:gd name="connsiteX3" fmla="*/ 0 w 3490950"/>
              <a:gd name="connsiteY3" fmla="*/ 3124200 h 313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0950" h="3133851">
                <a:moveTo>
                  <a:pt x="0" y="3124200"/>
                </a:moveTo>
                <a:cubicBezTo>
                  <a:pt x="4233" y="2082800"/>
                  <a:pt x="8467" y="1041400"/>
                  <a:pt x="12700" y="0"/>
                </a:cubicBezTo>
                <a:lnTo>
                  <a:pt x="3035300" y="2133600"/>
                </a:lnTo>
                <a:cubicBezTo>
                  <a:pt x="4783667" y="3776133"/>
                  <a:pt x="1007533" y="2827867"/>
                  <a:pt x="0" y="3124200"/>
                </a:cubicBez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16680"/>
            <a:ext cx="57150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02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AAC59D-FB8F-42A8-B02C-CD3EF5B98BF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AAB61F-8A9A-47C9-B3CA-465A46AE4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D895F-FB36-46FE-A584-EEFA096CA52C}" type="datetimeFigureOut">
              <a:rPr lang="fr-FR" smtClean="0"/>
              <a:t>04/11/2024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1CF927-22FC-403E-BD1F-CE8B02190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67258F-57DA-48FA-B024-511F0FF8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D410E-499E-43DD-90BA-0A358BD52BA0}" type="slidenum">
              <a:rPr lang="fr-FR" smtClean="0"/>
              <a:t>‹N°›</a:t>
            </a:fld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52EB7F7-D04A-4280-9D26-261B0CA0F6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19"/>
          <a:stretch/>
        </p:blipFill>
        <p:spPr>
          <a:xfrm>
            <a:off x="1280876" y="5451345"/>
            <a:ext cx="2621285" cy="140665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8E38870-0D38-4616-A6D4-F51719F171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5607996"/>
            <a:ext cx="676994" cy="856304"/>
          </a:xfrm>
          <a:prstGeom prst="rect">
            <a:avLst/>
          </a:prstGeom>
        </p:spPr>
      </p:pic>
      <p:pic>
        <p:nvPicPr>
          <p:cNvPr id="16" name="Image 15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62840087-B7EF-4935-9D1A-63B95B928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6" t="57681"/>
          <a:stretch/>
        </p:blipFill>
        <p:spPr>
          <a:xfrm>
            <a:off x="-1" y="0"/>
            <a:ext cx="4583895" cy="495287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D3784C9-18CE-404C-8CE2-C5E067DAF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5139"/>
          <a:stretch/>
        </p:blipFill>
        <p:spPr>
          <a:xfrm>
            <a:off x="0" y="0"/>
            <a:ext cx="1039117" cy="14859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7D66F42-5D65-4FBE-9CBC-2FE36C708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2428" y="2484437"/>
            <a:ext cx="5965571" cy="1508125"/>
          </a:xfrm>
        </p:spPr>
        <p:txBody>
          <a:bodyPr anchor="b"/>
          <a:lstStyle>
            <a:lvl1pPr algn="l">
              <a:defRPr sz="6000" b="1" cap="all" baseline="0">
                <a:solidFill>
                  <a:schemeClr val="accent3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DA6FCFF-E647-42B9-B9E7-B69A4B7BC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2428" y="4027916"/>
            <a:ext cx="5965572" cy="1331484"/>
          </a:xfrm>
        </p:spPr>
        <p:txBody>
          <a:bodyPr/>
          <a:lstStyle>
            <a:lvl1pPr marL="0" indent="0" algn="just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A7B6E96B-A89F-4671-8484-9B5566815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77428" y="1560727"/>
            <a:ext cx="2006600" cy="3670300"/>
          </a:xfrm>
        </p:spPr>
        <p:txBody>
          <a:bodyPr>
            <a:noAutofit/>
          </a:bodyPr>
          <a:lstStyle>
            <a:lvl3pPr marL="0" indent="0">
              <a:buNone/>
              <a:defRPr sz="30000" b="1">
                <a:solidFill>
                  <a:schemeClr val="bg1"/>
                </a:solidFill>
                <a:latin typeface="+mn-lt"/>
              </a:defRPr>
            </a:lvl3pPr>
          </a:lstStyle>
          <a:p>
            <a:pPr lvl="2"/>
            <a:r>
              <a:rPr lang="fr-FR" dirty="0"/>
              <a:t>1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C82FCB9-F004-4421-9876-CE5C8BC933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9237" b="45517"/>
          <a:stretch/>
        </p:blipFill>
        <p:spPr>
          <a:xfrm>
            <a:off x="11897833" y="6343289"/>
            <a:ext cx="294167" cy="51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28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42AFA-40B2-4179-9160-93D3DB4F9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037092-B100-4283-8681-0EB95BD1E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65E2C5-AB5A-4158-9CE4-7F053245B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D895F-FB36-46FE-A584-EEFA096CA52C}" type="datetimeFigureOut">
              <a:rPr lang="fr-FR" smtClean="0"/>
              <a:t>04/11/2024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0BE48E-F027-45D7-888B-9985E3EA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010FE5-9235-44D8-8B01-F97A0267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D410E-499E-43DD-90BA-0A358BD52BA0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E796F9CA-BA22-4150-8888-759E0960C4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2362"/>
          <a:stretch/>
        </p:blipFill>
        <p:spPr>
          <a:xfrm>
            <a:off x="-17552" y="5423"/>
            <a:ext cx="1110402" cy="13255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B559A15-3E19-4693-BB4C-372D1EE1E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9237" b="45517"/>
          <a:stretch/>
        </p:blipFill>
        <p:spPr>
          <a:xfrm>
            <a:off x="11897833" y="6343289"/>
            <a:ext cx="294167" cy="51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32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BB8968F2-3E16-4B0D-BB83-0311E4FAB9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82800" y="2006600"/>
            <a:ext cx="4089400" cy="2946400"/>
          </a:xfrm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BE9487-E469-4590-8F89-1184052B3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24C8C2C-71A2-4C93-84D3-EF79C2E6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D895F-FB36-46FE-A584-EEFA096CA52C}" type="datetimeFigureOut">
              <a:rPr lang="fr-FR" smtClean="0"/>
              <a:t>04/11/2024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79A7A94-213E-4EA2-8F24-B89B4B656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2CF1EF-C1E5-4BA5-8DDE-5A0723744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D410E-499E-43DD-90BA-0A358BD52BA0}" type="slidenum">
              <a:rPr lang="fr-FR" smtClean="0"/>
              <a:t>‹N°›</a:t>
            </a:fld>
            <a:endParaRPr lang="fr-FR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C21F430-0562-4BA2-942D-4291518458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16700" y="2006600"/>
            <a:ext cx="4851400" cy="2946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17" name="Image 16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D034C31B-16C6-45C2-ADEA-D374B3751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2362"/>
          <a:stretch/>
        </p:blipFill>
        <p:spPr>
          <a:xfrm>
            <a:off x="-17552" y="5423"/>
            <a:ext cx="1110402" cy="13255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A9D4EBB-C460-42D5-89A1-69FA204DC4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09"/>
          <a:stretch/>
        </p:blipFill>
        <p:spPr>
          <a:xfrm>
            <a:off x="1047410" y="2833795"/>
            <a:ext cx="4311766" cy="403540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FA2E20D-613F-4F9D-81DE-8CBDA055F9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9237" b="45517"/>
          <a:stretch/>
        </p:blipFill>
        <p:spPr>
          <a:xfrm>
            <a:off x="11897833" y="6343289"/>
            <a:ext cx="294167" cy="51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76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58CDE8C-F994-4A66-9DD7-FBAE2FA1D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363F2B-59FD-4116-B0E7-6961B8DFD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948209-2DF0-464A-99BE-05BEC567CD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D5644-6271-4F02-BFBD-15BED97C0020}" type="datetimeFigureOut">
              <a:rPr lang="fr-FR" smtClean="0"/>
              <a:t>04/11/2024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13A081-B9B5-4146-A95A-6BB2D591D2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5C583-0E0D-46D3-A137-C2FA01056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72E63-59C9-4FDA-9109-38F48FF558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060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dapteva.com/" TargetMode="External"/><Relationship Id="rId13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12" Type="http://schemas.openxmlformats.org/officeDocument/2006/relationships/hyperlink" Target="http://www.brainchipinc.com/" TargetMode="External"/><Relationship Id="rId17" Type="http://schemas.openxmlformats.org/officeDocument/2006/relationships/image" Target="../media/image47.png"/><Relationship Id="rId2" Type="http://schemas.openxmlformats.org/officeDocument/2006/relationships/hyperlink" Target="https://www.cerebras.net/" TargetMode="External"/><Relationship Id="rId16" Type="http://schemas.openxmlformats.org/officeDocument/2006/relationships/hyperlink" Target="https://www.lightmatter.ai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raphcore.ai/" TargetMode="Externa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6.png"/><Relationship Id="rId10" Type="http://schemas.openxmlformats.org/officeDocument/2006/relationships/hyperlink" Target="https://www.blaize.com/" TargetMode="External"/><Relationship Id="rId4" Type="http://schemas.openxmlformats.org/officeDocument/2006/relationships/hyperlink" Target="http://tenstorrent.com/" TargetMode="External"/><Relationship Id="rId9" Type="http://schemas.openxmlformats.org/officeDocument/2006/relationships/image" Target="../media/image43.png"/><Relationship Id="rId14" Type="http://schemas.openxmlformats.org/officeDocument/2006/relationships/hyperlink" Target="https://www.lightelligence.ai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B49F09-A100-4501-B618-9A2095B86B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Circuits intégrés dédiés à l’IA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826E4C8-11A8-4933-82E1-7C403F878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1727" y="5022216"/>
            <a:ext cx="5965572" cy="1331484"/>
          </a:xfrm>
        </p:spPr>
        <p:txBody>
          <a:bodyPr/>
          <a:lstStyle/>
          <a:p>
            <a:r>
              <a:rPr lang="fr-FR" sz="2400" cap="none" dirty="0"/>
              <a:t>Blaise MULLIEZ</a:t>
            </a:r>
          </a:p>
          <a:p>
            <a:r>
              <a:rPr lang="fr-FR" sz="2400" cap="none" dirty="0"/>
              <a:t>3A EEEA IATI</a:t>
            </a:r>
          </a:p>
          <a:p>
            <a:r>
              <a:rPr lang="fr-FR" sz="2400" cap="none" dirty="0"/>
              <a:t>Blaise.mulliez@gmail.com</a:t>
            </a:r>
          </a:p>
        </p:txBody>
      </p:sp>
    </p:spTree>
    <p:extLst>
      <p:ext uri="{BB962C8B-B14F-4D97-AF65-F5344CB8AC3E}">
        <p14:creationId xmlns:p14="http://schemas.microsoft.com/office/powerpoint/2010/main" val="1379235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13E08-4152-A320-67D8-E8DA268EC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6E11990F-A2AE-F7BE-FA31-485E5641C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Défis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43D291F5-D297-977E-2DAA-F56516244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924"/>
            <a:ext cx="10515600" cy="5222876"/>
          </a:xfrm>
        </p:spPr>
        <p:txBody>
          <a:bodyPr>
            <a:normAutofit/>
          </a:bodyPr>
          <a:lstStyle/>
          <a:p>
            <a:r>
              <a:rPr lang="fr-FR" dirty="0"/>
              <a:t>Besoins :</a:t>
            </a:r>
          </a:p>
          <a:p>
            <a:pPr lvl="1"/>
            <a:r>
              <a:rPr lang="fr-FR" dirty="0"/>
              <a:t>Manipulation de larges quantités de données</a:t>
            </a:r>
          </a:p>
          <a:p>
            <a:pPr lvl="1"/>
            <a:r>
              <a:rPr lang="fr-FR" dirty="0"/>
              <a:t>Grande précision (en apprentissage au moins)</a:t>
            </a:r>
          </a:p>
          <a:p>
            <a:pPr lvl="1"/>
            <a:r>
              <a:rPr lang="fr-FR" dirty="0" err="1"/>
              <a:t>Reconfigurabilité</a:t>
            </a:r>
            <a:endParaRPr lang="fr-FR" dirty="0"/>
          </a:p>
          <a:p>
            <a:pPr marL="1371600" lvl="3" indent="0">
              <a:buNone/>
            </a:pPr>
            <a:r>
              <a:rPr lang="fr-FR" sz="2400" dirty="0"/>
              <a:t>Besoin de mémoires performantes et en quantité</a:t>
            </a:r>
          </a:p>
          <a:p>
            <a:pPr marL="1371600" lvl="3" indent="0">
              <a:buNone/>
            </a:pPr>
            <a:r>
              <a:rPr lang="fr-FR" sz="2400" dirty="0"/>
              <a:t>« </a:t>
            </a:r>
            <a:r>
              <a:rPr lang="fr-FR" sz="2400" i="1" dirty="0"/>
              <a:t>Memory </a:t>
            </a:r>
            <a:r>
              <a:rPr lang="fr-FR" sz="2400" i="1" dirty="0" err="1"/>
              <a:t>wall</a:t>
            </a:r>
            <a:r>
              <a:rPr lang="fr-FR" sz="2400" dirty="0"/>
              <a:t> »</a:t>
            </a:r>
          </a:p>
          <a:p>
            <a:pPr marL="1371600" lvl="3" indent="0">
              <a:buNone/>
            </a:pPr>
            <a:endParaRPr lang="fr-FR" sz="2400" dirty="0"/>
          </a:p>
          <a:p>
            <a:pPr marL="790575" lvl="3" indent="-342900"/>
            <a:r>
              <a:rPr lang="fr-FR" sz="2400" i="1" dirty="0"/>
              <a:t>Software </a:t>
            </a:r>
            <a:r>
              <a:rPr lang="fr-FR" sz="2400" i="1" dirty="0" err="1"/>
              <a:t>toolchain</a:t>
            </a:r>
            <a:endParaRPr lang="fr-FR" sz="2400" i="1" dirty="0"/>
          </a:p>
          <a:p>
            <a:pPr marL="1247775" lvl="4" indent="-342900"/>
            <a:r>
              <a:rPr lang="fr-FR" sz="2400" dirty="0"/>
              <a:t>Outil permettant de traduire différents langages haut niveau (Python, C) en binaire capable de s’exécuter efficacement sur différentes cibles matérielles en exploitant de manière optimale les ressources matérielles disponibles.</a:t>
            </a: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02F219FC-136B-913D-7362-A70745BA4134}"/>
              </a:ext>
            </a:extLst>
          </p:cNvPr>
          <p:cNvSpPr/>
          <p:nvPr/>
        </p:nvSpPr>
        <p:spPr>
          <a:xfrm>
            <a:off x="1476375" y="3255168"/>
            <a:ext cx="676275" cy="2905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46CEFDB3-CFB1-FD27-F0EB-2DE3BF31907A}"/>
              </a:ext>
            </a:extLst>
          </p:cNvPr>
          <p:cNvSpPr/>
          <p:nvPr/>
        </p:nvSpPr>
        <p:spPr>
          <a:xfrm>
            <a:off x="1476374" y="3650455"/>
            <a:ext cx="676275" cy="2905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208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D4854-ACE1-53C3-16C3-6B8E02C13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38A15819-0FB0-D1AC-3E98-574E7317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Défis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55831D89-2831-C01C-2F5D-E1B2D461B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924"/>
            <a:ext cx="10515600" cy="5222876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fr-FR" sz="2400" dirty="0"/>
              <a:t>Besoins :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Calculs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parallélisés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/pipelines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sz="20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Efficacité</a:t>
            </a: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énergétique</a:t>
            </a: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15000"/>
              </a:lnSpc>
              <a:spcBef>
                <a:spcPts val="0"/>
              </a:spcBef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Arithmétique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faible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précision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15000"/>
              </a:lnSpc>
              <a:spcBef>
                <a:spcPts val="0"/>
              </a:spcBef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Application Edge computing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Précision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essentiellement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liée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au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modèle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et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l’entraînement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plus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qu’à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l’architecture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à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proprement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parler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Reconfigurabilité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15000"/>
              </a:lnSpc>
              <a:spcBef>
                <a:spcPts val="0"/>
              </a:spcBef>
            </a:pPr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Changement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l’architecture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du </a:t>
            </a:r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modèle</a:t>
            </a: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15000"/>
              </a:lnSpc>
              <a:spcBef>
                <a:spcPts val="0"/>
              </a:spcBef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Mise à jour des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paramètres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poids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et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biais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625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3FA76-8D5B-F48A-1CBA-BDABD475D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51AC0FE-50E5-7C2A-8AD7-DF509531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Défis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1D03BDA9-E23E-CC0C-D302-3F6526B9A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149"/>
            <a:ext cx="10515600" cy="5222876"/>
          </a:xfrm>
        </p:spPr>
        <p:txBody>
          <a:bodyPr>
            <a:normAutofit/>
          </a:bodyPr>
          <a:lstStyle/>
          <a:p>
            <a:r>
              <a:rPr lang="fr-FR" sz="2400" dirty="0"/>
              <a:t>« </a:t>
            </a:r>
            <a:r>
              <a:rPr lang="fr-FR" sz="2400" i="1" dirty="0"/>
              <a:t>Memory </a:t>
            </a:r>
            <a:r>
              <a:rPr lang="fr-FR" sz="2400" i="1" dirty="0" err="1"/>
              <a:t>wall</a:t>
            </a:r>
            <a:r>
              <a:rPr lang="fr-FR" sz="2400" i="1" dirty="0"/>
              <a:t> » </a:t>
            </a:r>
            <a:r>
              <a:rPr lang="fr-FR" sz="2400" dirty="0"/>
              <a:t>dû à deux facteurs :</a:t>
            </a:r>
          </a:p>
          <a:p>
            <a:pPr lvl="1"/>
            <a:r>
              <a:rPr lang="fr-FR" sz="2000" dirty="0"/>
              <a:t>Architecture des processeurs : </a:t>
            </a:r>
            <a:r>
              <a:rPr lang="fr-FR" sz="2000" i="1" dirty="0"/>
              <a:t>Von Neumann </a:t>
            </a:r>
            <a:r>
              <a:rPr lang="fr-FR" sz="2000" i="1" dirty="0" err="1"/>
              <a:t>Bottleneck</a:t>
            </a:r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r>
              <a:rPr lang="fr-FR" sz="2000" dirty="0"/>
              <a:t>Solutions :</a:t>
            </a:r>
          </a:p>
          <a:p>
            <a:pPr lvl="2"/>
            <a:r>
              <a:rPr lang="fr-FR" sz="1600" dirty="0"/>
              <a:t>Réduire les besoins en accès mémoire : architecture réseau (nombre de paramètres, précision des données, résultats intermédiaires), compression des données, calcul plutôt que stockage</a:t>
            </a:r>
          </a:p>
          <a:p>
            <a:pPr lvl="2"/>
            <a:r>
              <a:rPr lang="fr-FR" sz="1600" dirty="0"/>
              <a:t>Réduire le coût des accès mémoires en rapprochant les mémoires des unités de calculs et en distribuant la mémoire dans le circuit (</a:t>
            </a:r>
            <a:r>
              <a:rPr lang="fr-FR" sz="1600" i="1" dirty="0"/>
              <a:t>on-chip memory</a:t>
            </a:r>
            <a:r>
              <a:rPr lang="fr-FR" sz="1600" dirty="0"/>
              <a:t>)</a:t>
            </a:r>
          </a:p>
          <a:p>
            <a:pPr lvl="1"/>
            <a:endParaRPr lang="fr-FR" sz="2000" i="1" dirty="0"/>
          </a:p>
          <a:p>
            <a:pPr lvl="1"/>
            <a:endParaRPr lang="fr-FR" sz="2000" dirty="0"/>
          </a:p>
          <a:p>
            <a:pPr marL="1371600" lvl="3" indent="0">
              <a:buNone/>
            </a:pPr>
            <a:endParaRPr lang="fr-FR" sz="20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FA621EA-7300-AA42-263E-190C664A6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724" y="440332"/>
            <a:ext cx="3096640" cy="163843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543DBB8-9C3B-A8FC-700D-05E0CFAC4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429" y="2466843"/>
            <a:ext cx="8631142" cy="2700117"/>
          </a:xfrm>
          <a:prstGeom prst="rect">
            <a:avLst/>
          </a:prstGeom>
        </p:spPr>
      </p:pic>
      <p:sp>
        <p:nvSpPr>
          <p:cNvPr id="10" name="Éclair 9">
            <a:extLst>
              <a:ext uri="{FF2B5EF4-FFF2-40B4-BE49-F238E27FC236}">
                <a16:creationId xmlns:a16="http://schemas.microsoft.com/office/drawing/2014/main" id="{20D182C0-B8EC-B069-2A4B-D0480BD7C1ED}"/>
              </a:ext>
            </a:extLst>
          </p:cNvPr>
          <p:cNvSpPr/>
          <p:nvPr/>
        </p:nvSpPr>
        <p:spPr>
          <a:xfrm flipH="1">
            <a:off x="9763125" y="1061807"/>
            <a:ext cx="533400" cy="1210998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15029B-5D47-1804-F645-350790B565C4}"/>
              </a:ext>
            </a:extLst>
          </p:cNvPr>
          <p:cNvSpPr/>
          <p:nvPr/>
        </p:nvSpPr>
        <p:spPr>
          <a:xfrm>
            <a:off x="1780429" y="4638675"/>
            <a:ext cx="8631142" cy="518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847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DAB04-957D-7D2B-81BB-5BD4CCFD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30AFA73-AB38-FAF1-3A55-7F6D552D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Défis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A4B74C06-8C02-909A-D3DC-7FB09E4ED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149"/>
            <a:ext cx="10515600" cy="5222876"/>
          </a:xfrm>
        </p:spPr>
        <p:txBody>
          <a:bodyPr>
            <a:normAutofit/>
          </a:bodyPr>
          <a:lstStyle/>
          <a:p>
            <a:r>
              <a:rPr lang="fr-FR" sz="2400" dirty="0"/>
              <a:t>« </a:t>
            </a:r>
            <a:r>
              <a:rPr lang="fr-FR" sz="2400" i="1" dirty="0"/>
              <a:t>Memory </a:t>
            </a:r>
            <a:r>
              <a:rPr lang="fr-FR" sz="2400" i="1" dirty="0" err="1"/>
              <a:t>wall</a:t>
            </a:r>
            <a:r>
              <a:rPr lang="fr-FR" sz="2400" i="1" dirty="0"/>
              <a:t> » </a:t>
            </a:r>
            <a:r>
              <a:rPr lang="fr-FR" sz="2400" dirty="0"/>
              <a:t>dû à deux facteurs :</a:t>
            </a:r>
          </a:p>
          <a:p>
            <a:pPr lvl="1"/>
            <a:r>
              <a:rPr lang="fr-FR" sz="2000" i="1" dirty="0"/>
              <a:t>CMOS process and </a:t>
            </a:r>
            <a:r>
              <a:rPr lang="fr-FR" sz="2000" i="1" dirty="0" err="1"/>
              <a:t>device</a:t>
            </a:r>
            <a:r>
              <a:rPr lang="fr-FR" sz="2000" i="1" dirty="0"/>
              <a:t> </a:t>
            </a:r>
            <a:r>
              <a:rPr lang="fr-FR" sz="2000" i="1" dirty="0" err="1"/>
              <a:t>Bottleneck</a:t>
            </a:r>
            <a:endParaRPr lang="fr-FR" sz="2000" i="1" dirty="0"/>
          </a:p>
          <a:p>
            <a:pPr lvl="2"/>
            <a:r>
              <a:rPr lang="fr-FR" sz="1600" dirty="0"/>
              <a:t>Atteinte des limites physiques de la technologie CMOS (5nm) (BW, consommation)</a:t>
            </a:r>
          </a:p>
          <a:p>
            <a:pPr lvl="2"/>
            <a:endParaRPr lang="fr-FR" sz="1600" dirty="0"/>
          </a:p>
          <a:p>
            <a:pPr lvl="1"/>
            <a:r>
              <a:rPr lang="fr-FR" sz="2000" dirty="0"/>
              <a:t>Solutions :</a:t>
            </a:r>
          </a:p>
          <a:p>
            <a:pPr lvl="2"/>
            <a:r>
              <a:rPr lang="fr-FR" sz="1600" dirty="0"/>
              <a:t>Utilisation de mémoires externes  (</a:t>
            </a:r>
            <a:r>
              <a:rPr lang="fr-FR" sz="1600" i="1" dirty="0" err="1"/>
              <a:t>commodity</a:t>
            </a:r>
            <a:r>
              <a:rPr lang="fr-FR" sz="1600" i="1" dirty="0"/>
              <a:t> memory) </a:t>
            </a:r>
            <a:r>
              <a:rPr lang="fr-FR" sz="1600" dirty="0"/>
              <a:t>MAIS latence/consommation en hausse</a:t>
            </a:r>
          </a:p>
          <a:p>
            <a:pPr lvl="2"/>
            <a:r>
              <a:rPr lang="fr-FR" sz="1600" dirty="0"/>
              <a:t>Nouvelles architectures de mémoires, notamment 3D, pour augmenter la densité des données</a:t>
            </a:r>
          </a:p>
          <a:p>
            <a:pPr lvl="2"/>
            <a:r>
              <a:rPr lang="fr-FR" sz="1600" dirty="0"/>
              <a:t>Nouvelles architectures de circuits, dit neuromorphiques</a:t>
            </a:r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dirty="0"/>
          </a:p>
          <a:p>
            <a:pPr marL="1371600" lvl="3" indent="0">
              <a:buNone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44421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2F717-48BE-A125-0347-C03A31EEE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F2D269B-89FC-853C-F8C5-D07D0E0A6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Architectures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6C03A887-74B5-0EEC-A2E0-F0AA742A1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149"/>
            <a:ext cx="10515600" cy="5222876"/>
          </a:xfrm>
        </p:spPr>
        <p:txBody>
          <a:bodyPr>
            <a:normAutofit/>
          </a:bodyPr>
          <a:lstStyle/>
          <a:p>
            <a:r>
              <a:rPr lang="fr-FR" sz="2400" dirty="0"/>
              <a:t>GPU (</a:t>
            </a:r>
            <a:r>
              <a:rPr lang="fr-FR" sz="2400" dirty="0" err="1"/>
              <a:t>Graphical</a:t>
            </a:r>
            <a:r>
              <a:rPr lang="fr-FR" sz="2400" dirty="0"/>
              <a:t> </a:t>
            </a:r>
            <a:r>
              <a:rPr lang="fr-FR" sz="2400" dirty="0" err="1"/>
              <a:t>Processing</a:t>
            </a:r>
            <a:r>
              <a:rPr lang="fr-FR" sz="2400" dirty="0"/>
              <a:t> Unit)</a:t>
            </a:r>
          </a:p>
          <a:p>
            <a:pPr lvl="1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Structure la plus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utilisée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pour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l’entraînement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Développé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à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l’origine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pour application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graphique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lourde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(jeux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vidéos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montage et </a:t>
            </a:r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rendu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video)</a:t>
            </a:r>
          </a:p>
          <a:p>
            <a:pPr lvl="1"/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Structures de </a:t>
            </a:r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calculs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parallèle</a:t>
            </a: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Possibilité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paralléliser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plusieurs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GPUs pour </a:t>
            </a:r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l’entraînement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FPGA (Field Programmable Gate Array)</a:t>
            </a: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Utilisés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inference et </a:t>
            </a:r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entraînement</a:t>
            </a: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Ressources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facilement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reconfigurables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et </a:t>
            </a:r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parallélisables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Possibilité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paralléliser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plusieurs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FPGA.</a:t>
            </a:r>
          </a:p>
          <a:p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ASIC (Application Specific Integrated Circuit)</a:t>
            </a:r>
          </a:p>
          <a:p>
            <a:pPr lvl="1"/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Puissance de </a:t>
            </a:r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calcul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similaire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aux FPGA et </a:t>
            </a:r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supérieurs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aux GPU </a:t>
            </a:r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mais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possibilités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reconfiguration </a:t>
            </a:r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limitées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 en sens, les TPU de Google sont des </a:t>
            </a:r>
            <a:r>
              <a:rPr lang="fr-F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ASICs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destinés au calcul intensif sur tenseurs.</a:t>
            </a:r>
          </a:p>
          <a:p>
            <a:pPr lvl="1"/>
            <a:endParaRPr lang="fr-FR" sz="1200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dirty="0"/>
          </a:p>
          <a:p>
            <a:pPr marL="1371600" lvl="3" indent="0">
              <a:buNone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349893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5B1C2-42EE-F79A-6D53-A797D241A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5F313DF-CA0D-4F85-B169-3EDDE6CD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Architectures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B94B5494-6099-F9A6-EB8D-CA1392769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149"/>
            <a:ext cx="10515600" cy="5222876"/>
          </a:xfrm>
        </p:spPr>
        <p:txBody>
          <a:bodyPr>
            <a:normAutofit/>
          </a:bodyPr>
          <a:lstStyle/>
          <a:p>
            <a:r>
              <a:rPr lang="fr-FR" sz="2400" dirty="0"/>
              <a:t>NPU (Neural </a:t>
            </a:r>
            <a:r>
              <a:rPr lang="fr-FR" sz="2400" dirty="0" err="1"/>
              <a:t>Processing</a:t>
            </a:r>
            <a:r>
              <a:rPr lang="fr-FR" sz="2400" dirty="0"/>
              <a:t> Unit)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Essentiellement utilisés en inférence.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Architectures similaires aux CPU, mais avec des structures additionnelles spécifiquement dédiés aux calculs neuronaux (fonctions d’activations, filtres de convolution, multiplieurs…), organisées similairement aux </a:t>
            </a:r>
            <a:r>
              <a:rPr lang="fr-FR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GPUs</a:t>
            </a:r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(utilisation //).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Dans un écosystème IA complet, </a:t>
            </a:r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simplifie l’intégration d’une inférence.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Grâce aux </a:t>
            </a:r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ressources dédiées, circuits plus performants que </a:t>
            </a:r>
            <a:r>
              <a:rPr lang="fr-FR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GPUs</a:t>
            </a:r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fr-FR" sz="2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TPU (</a:t>
            </a:r>
            <a:r>
              <a:rPr lang="fr-FR" sz="22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Tensor</a:t>
            </a:r>
            <a:r>
              <a:rPr lang="fr-FR" sz="2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22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Processing</a:t>
            </a:r>
            <a:r>
              <a:rPr lang="fr-FR" sz="2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Unit)</a:t>
            </a:r>
          </a:p>
          <a:p>
            <a:pPr lvl="1"/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Développé par Google pour améliorer le calcul de tenseurs.</a:t>
            </a:r>
          </a:p>
          <a:p>
            <a:pPr lvl="1"/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Utilisé en entraî</a:t>
            </a:r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nement et en inférence.</a:t>
            </a:r>
          </a:p>
          <a:p>
            <a:pPr lvl="1"/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Architecture </a:t>
            </a:r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optimisée pour le calcul de matrices multidimensionnelles utilisées dans de nombreux modèles d’IA.</a:t>
            </a: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936497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D118D-BA26-52C8-5755-30F300645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560F83A-C0B7-49F8-09DE-89E039B5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Architectures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C275E11A-B3B4-E47D-22C4-6CB4B1BD9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149"/>
            <a:ext cx="10515600" cy="5222876"/>
          </a:xfrm>
        </p:spPr>
        <p:txBody>
          <a:bodyPr>
            <a:normAutofit/>
          </a:bodyPr>
          <a:lstStyle/>
          <a:p>
            <a:r>
              <a:rPr lang="fr-FR" sz="2400" dirty="0"/>
              <a:t>Réseaux de neurones analogiques</a:t>
            </a:r>
          </a:p>
          <a:p>
            <a:pPr lvl="1"/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Les technologies analogiques apportent une solution partielle au « </a:t>
            </a:r>
            <a:r>
              <a:rPr lang="fr-FR" sz="1800" i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Memory Wall</a:t>
            </a:r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».</a:t>
            </a:r>
          </a:p>
          <a:p>
            <a:pPr lvl="1"/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Intégrés aux côtés de structures numériques (AMS circuits).</a:t>
            </a:r>
          </a:p>
          <a:p>
            <a:pPr marL="457200" lvl="1" indent="0">
              <a:buNone/>
            </a:pP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fr-FR" sz="1200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dirty="0"/>
          </a:p>
          <a:p>
            <a:pPr marL="1371600" lvl="3" indent="0">
              <a:buNone/>
            </a:pPr>
            <a:endParaRPr lang="fr-FR" sz="2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7F40E0-5766-3D72-E763-8572DF07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00" y="2936961"/>
            <a:ext cx="7344800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15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771CD-3C6D-F76D-2533-B6CCAE861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E6C707F-E09C-E7C2-C661-391250B3D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Architectures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FF36CC40-E0FE-7A19-A663-2FE956351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149"/>
            <a:ext cx="10515600" cy="5222876"/>
          </a:xfrm>
        </p:spPr>
        <p:txBody>
          <a:bodyPr>
            <a:normAutofit/>
          </a:bodyPr>
          <a:lstStyle/>
          <a:p>
            <a:r>
              <a:rPr lang="fr-FR" sz="2400" dirty="0"/>
              <a:t>Circuits neuromorphiques</a:t>
            </a:r>
          </a:p>
          <a:p>
            <a:pPr lvl="1"/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Remarques : </a:t>
            </a:r>
          </a:p>
          <a:p>
            <a:pPr lvl="2"/>
            <a:r>
              <a:rPr lang="fr-FR" sz="1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énergie dissipée dans les neurones et synapses du cerveau plus faible de plusieurs ordres de grandeur que dans les circuits CMOS.</a:t>
            </a:r>
          </a:p>
          <a:p>
            <a:pPr lvl="2"/>
            <a:r>
              <a:rPr lang="fr-FR" sz="1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Capacités de reconnaissance du cerveau  incroyablement plus grandes que les modèles d’IA actuels.</a:t>
            </a:r>
          </a:p>
          <a:p>
            <a:pPr lvl="1"/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Idée : s’inspirer du fonctionnement des neurones humains pour concevoir de nouvelles architectures de réseaux de neurones.</a:t>
            </a: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fr-FR" sz="1200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dirty="0"/>
          </a:p>
          <a:p>
            <a:pPr marL="1371600" lvl="3" indent="0">
              <a:buNone/>
            </a:pPr>
            <a:endParaRPr lang="fr-FR" sz="2000" dirty="0"/>
          </a:p>
        </p:txBody>
      </p:sp>
      <p:pic>
        <p:nvPicPr>
          <p:cNvPr id="4" name="Image 3" descr="Une image contenant personne, Visage humain, habits, verres&#10;&#10;Description générée automatiquement">
            <a:extLst>
              <a:ext uri="{FF2B5EF4-FFF2-40B4-BE49-F238E27FC236}">
                <a16:creationId xmlns:a16="http://schemas.microsoft.com/office/drawing/2014/main" id="{785C4857-5D3E-493A-7819-1A7C9DBF8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45" y="3530311"/>
            <a:ext cx="3370118" cy="252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68223-2C5E-5C61-5121-010D5E68D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2B49A0-1D1B-A20D-6B90-C1509F259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Architectures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3A1BE7EF-6EFD-EFEA-3147-FFFD23C08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149"/>
            <a:ext cx="10515600" cy="5222876"/>
          </a:xfrm>
        </p:spPr>
        <p:txBody>
          <a:bodyPr>
            <a:normAutofit/>
          </a:bodyPr>
          <a:lstStyle/>
          <a:p>
            <a:r>
              <a:rPr lang="fr-FR" sz="2400" dirty="0"/>
              <a:t>Circuits neuromorphiques : SNN (</a:t>
            </a:r>
            <a:r>
              <a:rPr lang="fr-FR" sz="2400" dirty="0" err="1"/>
              <a:t>Spiking</a:t>
            </a:r>
            <a:r>
              <a:rPr lang="fr-FR" sz="2400" dirty="0"/>
              <a:t> Neural Network)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Millions de neurones et synapses qui traitent l’information en même temps</a:t>
            </a:r>
          </a:p>
          <a:p>
            <a:r>
              <a:rPr lang="fr-FR" sz="2400" dirty="0"/>
              <a:t>Mémoire et unités de calcul juxtaposés.</a:t>
            </a:r>
          </a:p>
          <a:p>
            <a:r>
              <a:rPr lang="fr-FR" sz="2400" dirty="0"/>
              <a:t>Traitement multi-échelle, hautement parallèle.</a:t>
            </a:r>
          </a:p>
          <a:p>
            <a:r>
              <a:rPr lang="fr-FR" sz="2400" dirty="0"/>
              <a:t>Structure se voulant malléable mais entraînement difficile.</a:t>
            </a:r>
          </a:p>
          <a:p>
            <a:r>
              <a:rPr lang="fr-FR" sz="2400" dirty="0"/>
              <a:t>Efficace pour application de reconnaissance.</a:t>
            </a:r>
          </a:p>
          <a:p>
            <a:pPr lvl="1"/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fr-FR" sz="1200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dirty="0"/>
          </a:p>
          <a:p>
            <a:pPr marL="1371600" lvl="3" indent="0">
              <a:buNone/>
            </a:pPr>
            <a:endParaRPr lang="fr-FR" sz="2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8C8EC24-6A3D-373E-3510-1DE6C9BE8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540" y="1877300"/>
            <a:ext cx="4209940" cy="16337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EB770AA-DC56-4E9F-B430-1E3EC033D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164" y="4348336"/>
            <a:ext cx="2946400" cy="194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02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FC3BF-661F-0E31-AE72-BBAB15070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B6B6341-4BFB-D773-6ABE-4082229C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Les principaux acteurs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B81AB2FA-96A8-770F-945F-93F851525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8" name="Image 7" descr="Une image contenant texte, capture d’écran, logiciel, nombre">
            <a:extLst>
              <a:ext uri="{FF2B5EF4-FFF2-40B4-BE49-F238E27FC236}">
                <a16:creationId xmlns:a16="http://schemas.microsoft.com/office/drawing/2014/main" id="{EA99132C-D98E-09C3-44C2-71B30599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7" b="4150"/>
          <a:stretch/>
        </p:blipFill>
        <p:spPr>
          <a:xfrm>
            <a:off x="1692826" y="1526887"/>
            <a:ext cx="8806347" cy="533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0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C54DC0-BC5A-45EA-931F-CD0E3578D0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CB44C2F-457D-437C-93CB-EEF9062972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C01022-0F5E-445E-B71B-9CDF59EFE9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9214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9AD6A-9115-4048-C422-F7BFBABDF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19CA51F-29F9-49FC-D2C2-858C8394E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Les principaux acteurs - Vendeurs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E7D0FCF7-C0D4-BAA1-A22C-22AF08B1F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1C7D7C-E001-78FB-E857-C1A080125A9D}"/>
              </a:ext>
            </a:extLst>
          </p:cNvPr>
          <p:cNvSpPr txBox="1">
            <a:spLocks/>
          </p:cNvSpPr>
          <p:nvPr/>
        </p:nvSpPr>
        <p:spPr>
          <a:xfrm>
            <a:off x="838200" y="1454149"/>
            <a:ext cx="10515600" cy="5222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err="1"/>
              <a:t>Nvidia</a:t>
            </a:r>
            <a:endParaRPr lang="fr-FR" sz="2400" dirty="0"/>
          </a:p>
          <a:p>
            <a:pPr lvl="1"/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GPU traditionnels</a:t>
            </a:r>
          </a:p>
          <a:p>
            <a:pPr lvl="1"/>
            <a:r>
              <a:rPr lang="fr-FR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Tensor</a:t>
            </a:r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Core</a:t>
            </a:r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GPU (Hopper)</a:t>
            </a:r>
          </a:p>
          <a:p>
            <a:pPr lvl="1"/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CPU spécifiquement dédiés aux GPU/TCGPU </a:t>
            </a:r>
            <a:r>
              <a:rPr lang="fr-FR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Nvidia</a:t>
            </a:r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(Grace)</a:t>
            </a:r>
          </a:p>
          <a:p>
            <a:pPr lvl="1"/>
            <a:endParaRPr lang="fr-FR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fr-FR" sz="2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Intel</a:t>
            </a:r>
          </a:p>
          <a:p>
            <a:pPr lvl="1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Mobileye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EyeQ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: </a:t>
            </a:r>
            <a:r>
              <a:rPr lang="fr-F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SoC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pour la data fusion pour les véhicules autonomes (15,3B$ en 2017)</a:t>
            </a:r>
          </a:p>
          <a:p>
            <a:pPr lvl="1"/>
            <a:r>
              <a:rPr lang="fr-F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Circuits neuromorphiques </a:t>
            </a:r>
            <a:r>
              <a:rPr lang="fr-FR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Loihi</a:t>
            </a:r>
            <a:endParaRPr lang="fr-FR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Framework Lava </a:t>
            </a:r>
          </a:p>
          <a:p>
            <a:pPr lvl="1"/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center </a:t>
            </a:r>
            <a:r>
              <a:rPr lang="fr-FR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Habana</a:t>
            </a:r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avec processeur Gaudi2 et Greco, pour l’apprentissage et l’inférence. Architecture incluant TCGPU et MME (Matrix Multiplication Engine)</a:t>
            </a:r>
          </a:p>
          <a:p>
            <a:pPr lvl="1"/>
            <a:endParaRPr lang="fr-FR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fr-FR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fr-FR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fr-FR" sz="1200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dirty="0"/>
          </a:p>
          <a:p>
            <a:pPr marL="1371600" lvl="3" indent="0">
              <a:buFont typeface="Arial" panose="020B0604020202020204" pitchFamily="34" charset="0"/>
              <a:buNone/>
            </a:pPr>
            <a:endParaRPr lang="fr-FR" sz="2000" dirty="0"/>
          </a:p>
        </p:txBody>
      </p:sp>
      <p:pic>
        <p:nvPicPr>
          <p:cNvPr id="4" name="Image 3" descr="Une image contenant Graphique, symbole, logo, graphisme&#10;&#10;Description générée automatiquement">
            <a:extLst>
              <a:ext uri="{FF2B5EF4-FFF2-40B4-BE49-F238E27FC236}">
                <a16:creationId xmlns:a16="http://schemas.microsoft.com/office/drawing/2014/main" id="{1BED1BD5-9215-6755-6EF1-79FC72C2EF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746" y="1325563"/>
            <a:ext cx="153352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4659BF2B-6E7A-F161-6EC5-2782C08CFC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884" y="3294857"/>
            <a:ext cx="857250" cy="57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700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B5028-707D-554B-522F-D9C9E3466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A0B40A6-D540-6F55-53FF-A7E40544C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Les principaux acteurs - Vendeurs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28FBA694-3414-B478-A3E6-B747681E7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1166DC-BA78-841C-616B-DF1143BAF597}"/>
              </a:ext>
            </a:extLst>
          </p:cNvPr>
          <p:cNvSpPr txBox="1">
            <a:spLocks/>
          </p:cNvSpPr>
          <p:nvPr/>
        </p:nvSpPr>
        <p:spPr>
          <a:xfrm>
            <a:off x="838200" y="1454149"/>
            <a:ext cx="10515600" cy="52228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Qualcomm</a:t>
            </a:r>
          </a:p>
          <a:p>
            <a:pPr lvl="1"/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Service Cloud AI 100 basé sur des </a:t>
            </a:r>
            <a:r>
              <a:rPr lang="fr-FR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SoC</a:t>
            </a:r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custom, pour l’inférence rapide et </a:t>
            </a:r>
            <a:b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énergétiquement efficace de modèles LLM ou génératifs</a:t>
            </a:r>
          </a:p>
          <a:p>
            <a:pPr lvl="1"/>
            <a:endParaRPr lang="fr-FR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fr-FR" sz="2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Samsung</a:t>
            </a:r>
          </a:p>
          <a:p>
            <a:pPr lvl="1"/>
            <a:r>
              <a:rPr lang="fr-F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Circuit custom de 4</a:t>
            </a:r>
            <a:r>
              <a:rPr lang="fr-FR" sz="1800" baseline="30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ème</a:t>
            </a:r>
            <a:r>
              <a:rPr lang="fr-F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génération </a:t>
            </a:r>
            <a:r>
              <a:rPr lang="fr-FR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Exynos</a:t>
            </a:r>
            <a:r>
              <a:rPr lang="fr-F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9, pour la réalité augmentée et la réalité</a:t>
            </a:r>
            <a:br>
              <a:rPr lang="fr-F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virtuelle</a:t>
            </a:r>
            <a:endParaRPr lang="fr-FR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fr-FR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fr-FR" sz="2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AMD</a:t>
            </a:r>
          </a:p>
          <a:p>
            <a:pPr lvl="1"/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FPGA</a:t>
            </a:r>
          </a:p>
          <a:p>
            <a:pPr lvl="1"/>
            <a:r>
              <a:rPr lang="fr-FR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SoC</a:t>
            </a:r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notamment </a:t>
            </a:r>
            <a:r>
              <a:rPr lang="fr-FR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Versal</a:t>
            </a:r>
            <a:endParaRPr lang="fr-FR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FR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Toolchain</a:t>
            </a:r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dédié à l’intégration de NN.</a:t>
            </a:r>
          </a:p>
          <a:p>
            <a:endParaRPr lang="fr-FR" sz="22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fr-FR" sz="2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IBM</a:t>
            </a:r>
          </a:p>
          <a:p>
            <a:pPr lvl="1"/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Circuits dédiés </a:t>
            </a:r>
            <a:r>
              <a:rPr lang="fr-FR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Telum</a:t>
            </a:r>
            <a:endParaRPr lang="fr-FR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FR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Circuits neuromorphiques </a:t>
            </a:r>
            <a:r>
              <a:rPr lang="fr-FR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TrueNorth</a:t>
            </a:r>
            <a:endParaRPr lang="fr-FR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fr-FR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fr-FR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fr-FR" sz="1200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dirty="0"/>
          </a:p>
          <a:p>
            <a:pPr marL="1371600" lvl="3" indent="0">
              <a:buFont typeface="Arial" panose="020B0604020202020204" pitchFamily="34" charset="0"/>
              <a:buNone/>
            </a:pPr>
            <a:endParaRPr lang="fr-FR" sz="2000" dirty="0"/>
          </a:p>
        </p:txBody>
      </p:sp>
      <p:pic>
        <p:nvPicPr>
          <p:cNvPr id="7" name="Image 6" descr="Une image contenant Police, Graphique, graphisme, logo&#10;&#10;Description générée automatiquement">
            <a:extLst>
              <a:ext uri="{FF2B5EF4-FFF2-40B4-BE49-F238E27FC236}">
                <a16:creationId xmlns:a16="http://schemas.microsoft.com/office/drawing/2014/main" id="{831D9C6E-F654-3CD7-888A-A54D0CC666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159" y="1567657"/>
            <a:ext cx="17049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C6380466-28BD-F0BD-D3B1-F94DB75829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159" y="3151189"/>
            <a:ext cx="19812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EBA7CB1-F5E0-6C87-0C7E-9ACE23BC95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675" y="3898899"/>
            <a:ext cx="138112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16450B60-2245-5394-526F-C0400A05F5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699" y="5465836"/>
            <a:ext cx="981075" cy="38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8333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912E7-A485-02F7-3055-CCAFBF5A2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10A4493-9699-815C-737A-7275EE9B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Les principaux acteurs - HPC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BA6A6525-8D85-C3B6-36AE-A63414AB1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BB9B02-7CEA-9A39-B37B-E27E8BCBC2E6}"/>
              </a:ext>
            </a:extLst>
          </p:cNvPr>
          <p:cNvSpPr txBox="1">
            <a:spLocks/>
          </p:cNvSpPr>
          <p:nvPr/>
        </p:nvSpPr>
        <p:spPr>
          <a:xfrm>
            <a:off x="838200" y="1454149"/>
            <a:ext cx="10515600" cy="5222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Fournisseurs de services de calculs dans le cloud, pour l’inférence ou l’apprentissage.</a:t>
            </a:r>
          </a:p>
          <a:p>
            <a:r>
              <a:rPr lang="fr-FR" sz="2400" dirty="0"/>
              <a:t>Exploitent des circuits des fabricants listés au-dessus ou des circuits propriétaires, peu détaillés (hormis les performances)</a:t>
            </a:r>
          </a:p>
          <a:p>
            <a:r>
              <a:rPr lang="fr-FR" sz="2400" dirty="0"/>
              <a:t>Datacenters équipés en CPU/GPU/TPU</a:t>
            </a:r>
          </a:p>
          <a:p>
            <a:r>
              <a:rPr lang="fr-FR" sz="24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Parmi eux :</a:t>
            </a:r>
            <a:endParaRPr lang="fr-FR" sz="18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Google (équipé de circuits TPU propriétaires)</a:t>
            </a:r>
          </a:p>
          <a:p>
            <a:pPr lvl="1"/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Amazon et AWS avec circuits Intel Gaudi et propriétaire Graviton</a:t>
            </a:r>
          </a:p>
          <a:p>
            <a:pPr lvl="1"/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Microsoft</a:t>
            </a:r>
          </a:p>
          <a:p>
            <a:pPr lvl="1"/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Apple</a:t>
            </a:r>
          </a:p>
          <a:p>
            <a:pPr lvl="1"/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Alibaba avec processeur maison </a:t>
            </a:r>
            <a:r>
              <a:rPr lang="fr-FR" sz="20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Hanguang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800 pour l’inférence de traitement vidéo</a:t>
            </a:r>
          </a:p>
          <a:p>
            <a:pPr lvl="1"/>
            <a:r>
              <a:rPr lang="fr-FR" sz="20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Tencent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Cloud (circuits </a:t>
            </a:r>
            <a:r>
              <a:rPr lang="fr-FR" sz="20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Zixiao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et </a:t>
            </a:r>
            <a:r>
              <a:rPr lang="fr-FR" sz="20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Canghai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Baidu (circuit Kunlun)</a:t>
            </a:r>
          </a:p>
          <a:p>
            <a:pPr lvl="1"/>
            <a:endParaRPr lang="fr-FR" sz="16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en-US" sz="16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fr-FR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fr-FR" sz="1200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dirty="0"/>
          </a:p>
          <a:p>
            <a:pPr marL="1371600" lvl="3" indent="0">
              <a:buFont typeface="Arial" panose="020B0604020202020204" pitchFamily="34" charset="0"/>
              <a:buNone/>
            </a:pPr>
            <a:endParaRPr lang="fr-FR" sz="2000" dirty="0"/>
          </a:p>
        </p:txBody>
      </p:sp>
      <p:pic>
        <p:nvPicPr>
          <p:cNvPr id="4" name="Image 3" descr="Une image contenant Graphique, Police, Caractère coloré, cercle&#10;&#10;Description générée automatiquement">
            <a:extLst>
              <a:ext uri="{FF2B5EF4-FFF2-40B4-BE49-F238E27FC236}">
                <a16:creationId xmlns:a16="http://schemas.microsoft.com/office/drawing/2014/main" id="{2B4189C9-1A13-5E83-8635-826CDA22FB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068" y="3883298"/>
            <a:ext cx="11239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72C1A52-6985-2775-D7C3-BA44C8CC2B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782" y="4200798"/>
            <a:ext cx="7905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 descr="Une image contenant Graphique, Caractère coloré, graphisme, Police&#10;&#10;Description générée automatiquement">
            <a:extLst>
              <a:ext uri="{FF2B5EF4-FFF2-40B4-BE49-F238E27FC236}">
                <a16:creationId xmlns:a16="http://schemas.microsoft.com/office/drawing/2014/main" id="{33870EFB-B881-0982-5062-EA3AF1138D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490" y="4391298"/>
            <a:ext cx="1619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AC52817-B975-67F3-A6C0-AF8E0D225A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060" y="4823891"/>
            <a:ext cx="450497" cy="45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3EB7314-F794-28F4-1E36-25FB9E466C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511" y="5070771"/>
            <a:ext cx="1028635" cy="45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 descr="Une image contenant Graphique, conception&#10;&#10;Description générée automatiquement">
            <a:extLst>
              <a:ext uri="{FF2B5EF4-FFF2-40B4-BE49-F238E27FC236}">
                <a16:creationId xmlns:a16="http://schemas.microsoft.com/office/drawing/2014/main" id="{A10B1190-5E88-A0EB-FDC7-69506D6174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476" y="5599241"/>
            <a:ext cx="19240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 14" descr="Une image contenant Graphique, Police, graphisme, logo&#10;&#10;Description générée automatiquement">
            <a:extLst>
              <a:ext uri="{FF2B5EF4-FFF2-40B4-BE49-F238E27FC236}">
                <a16:creationId xmlns:a16="http://schemas.microsoft.com/office/drawing/2014/main" id="{6665981F-8361-C8F1-EA6E-310D304E06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138" y="5884991"/>
            <a:ext cx="1114425" cy="38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459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A2004-5C96-AE38-2A54-F1A660FEB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DED2864-F56E-1401-AB8F-8F6D86BE9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Les principaux acteurs – Vendeurs d’IP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A6BE9623-7BF1-3F61-33AB-66D47DBCD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646A1E-757B-E56C-A425-EDA66E1C4BDA}"/>
              </a:ext>
            </a:extLst>
          </p:cNvPr>
          <p:cNvSpPr txBox="1">
            <a:spLocks/>
          </p:cNvSpPr>
          <p:nvPr/>
        </p:nvSpPr>
        <p:spPr>
          <a:xfrm>
            <a:off x="838200" y="1454149"/>
            <a:ext cx="10515600" cy="5222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Vendent des IP destinées à être intégrées dans des technologies standards.</a:t>
            </a:r>
          </a:p>
          <a:p>
            <a:r>
              <a:rPr lang="fr-FR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Fonctions simples neuronales, MME, </a:t>
            </a:r>
            <a:r>
              <a:rPr lang="fr-FR" sz="24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Tensor</a:t>
            </a:r>
            <a:r>
              <a:rPr lang="fr-FR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24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Core</a:t>
            </a:r>
            <a:r>
              <a:rPr lang="fr-FR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… jusqu’à des NPU/TPU/GPU/CPU complets</a:t>
            </a:r>
          </a:p>
          <a:p>
            <a:endParaRPr lang="fr-FR" sz="24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fr-FR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fr-FR" dirty="0"/>
          </a:p>
          <a:p>
            <a:pPr lvl="1"/>
            <a:endParaRPr lang="fr-FR" i="1" dirty="0"/>
          </a:p>
          <a:p>
            <a:pPr lvl="1"/>
            <a:endParaRPr lang="fr-FR" i="1" dirty="0"/>
          </a:p>
          <a:p>
            <a:pPr lvl="1"/>
            <a:endParaRPr lang="fr-FR" i="1" dirty="0"/>
          </a:p>
          <a:p>
            <a:pPr lvl="1"/>
            <a:endParaRPr lang="fr-FR" i="1" dirty="0"/>
          </a:p>
          <a:p>
            <a:pPr lvl="1"/>
            <a:endParaRPr lang="fr-FR" i="1" dirty="0"/>
          </a:p>
          <a:p>
            <a:pPr lvl="1"/>
            <a:endParaRPr lang="fr-FR" i="1" dirty="0"/>
          </a:p>
          <a:p>
            <a:pPr lvl="1"/>
            <a:endParaRPr lang="fr-FR" i="1" dirty="0"/>
          </a:p>
          <a:p>
            <a:pPr lvl="1"/>
            <a:endParaRPr lang="fr-FR" i="1" dirty="0"/>
          </a:p>
          <a:p>
            <a:pPr lvl="1"/>
            <a:endParaRPr lang="fr-FR" i="1" dirty="0"/>
          </a:p>
          <a:p>
            <a:pPr lvl="1"/>
            <a:endParaRPr lang="fr-FR" i="1" dirty="0"/>
          </a:p>
          <a:p>
            <a:pPr lvl="1"/>
            <a:endParaRPr lang="fr-FR" dirty="0"/>
          </a:p>
          <a:p>
            <a:pPr marL="1371600" lvl="3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pic>
        <p:nvPicPr>
          <p:cNvPr id="16" name="Image 15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BC032CC3-D5EE-6279-77F2-6DE133B52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28" y="4568536"/>
            <a:ext cx="12287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 16" descr="Une image contenant Police, Graphique, capture d’écran, logo&#10;&#10;Description générée automatiquement">
            <a:extLst>
              <a:ext uri="{FF2B5EF4-FFF2-40B4-BE49-F238E27FC236}">
                <a16:creationId xmlns:a16="http://schemas.microsoft.com/office/drawing/2014/main" id="{6AA7E3C3-85A8-DD30-5133-645AE128EA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749" y="3810794"/>
            <a:ext cx="18573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 17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623F5515-5378-5057-CF33-3CBBBCE136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877" y="4451351"/>
            <a:ext cx="9525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 18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CE3B3FDC-EACB-08E5-5979-8C0D2E133E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381" y="5569744"/>
            <a:ext cx="10287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B4E55B1-9949-13F7-84C4-DFD389CFFA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115" y="3274291"/>
            <a:ext cx="17240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 20" descr="Une image contenant Graphique, Police, graphisme, capture d’écran&#10;&#10;Description générée automatiquement">
            <a:extLst>
              <a:ext uri="{FF2B5EF4-FFF2-40B4-BE49-F238E27FC236}">
                <a16:creationId xmlns:a16="http://schemas.microsoft.com/office/drawing/2014/main" id="{3A258D56-E041-00AC-E215-7F04F09445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690" y="3030537"/>
            <a:ext cx="933450" cy="285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7084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5341C-C4FF-A71C-42B7-E5725056B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E835052-B67F-47B6-78F3-54D70D1E0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Les principaux acteurs – Start-ups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51279EF4-0478-B63C-F9B6-905192917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1166B6-0695-D425-7741-C72AAAD2AC3C}"/>
              </a:ext>
            </a:extLst>
          </p:cNvPr>
          <p:cNvSpPr txBox="1">
            <a:spLocks/>
          </p:cNvSpPr>
          <p:nvPr/>
        </p:nvSpPr>
        <p:spPr>
          <a:xfrm>
            <a:off x="838200" y="1472622"/>
            <a:ext cx="10515600" cy="5222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Développement dans des technologies particulières :</a:t>
            </a:r>
          </a:p>
          <a:p>
            <a:pPr lvl="1"/>
            <a:r>
              <a:rPr lang="fr-FR" sz="20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Cerebras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: un circuit unique sur wafer !</a:t>
            </a:r>
          </a:p>
          <a:p>
            <a:pPr lvl="1"/>
            <a:r>
              <a:rPr lang="fr-FR" sz="20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Graphcore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: Circuit Wafer on Wafer (</a:t>
            </a:r>
            <a:r>
              <a:rPr lang="fr-FR" sz="20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WoW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</a:t>
            </a:r>
          </a:p>
          <a:p>
            <a:pPr lvl="1"/>
            <a:r>
              <a:rPr lang="fr-FR" sz="20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Tenstorrent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: circuits hautement reconfigurables</a:t>
            </a:r>
          </a:p>
          <a:p>
            <a:pPr lvl="1"/>
            <a:r>
              <a:rPr lang="fr-FR" sz="20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Blaize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: circuits neuromorphiques</a:t>
            </a:r>
          </a:p>
          <a:p>
            <a:pPr lvl="1"/>
            <a:r>
              <a:rPr lang="fr-FR" sz="20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Adapteva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: circuits neuromorphiques</a:t>
            </a:r>
          </a:p>
          <a:p>
            <a:pPr lvl="1"/>
            <a:r>
              <a:rPr lang="fr-FR" sz="20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BrainChip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: circuits neuromorphiques</a:t>
            </a:r>
          </a:p>
          <a:p>
            <a:pPr lvl="1"/>
            <a:r>
              <a:rPr lang="fr-FR" sz="20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Lightelligence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: circuits photoniques</a:t>
            </a:r>
          </a:p>
          <a:p>
            <a:pPr lvl="1"/>
            <a:r>
              <a:rPr lang="fr-FR" sz="20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Lightmatter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: circuits photoniques</a:t>
            </a:r>
          </a:p>
          <a:p>
            <a:pPr lvl="1"/>
            <a:endParaRPr lang="fr-FR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fr-FR" sz="16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fr-FR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fr-FR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fr-FR" sz="2000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i="1" dirty="0"/>
          </a:p>
          <a:p>
            <a:pPr lvl="1"/>
            <a:endParaRPr lang="fr-FR" sz="2000" dirty="0"/>
          </a:p>
          <a:p>
            <a:pPr marL="1371600" lvl="3" indent="0">
              <a:buFont typeface="Arial" panose="020B0604020202020204" pitchFamily="34" charset="0"/>
              <a:buNone/>
            </a:pPr>
            <a:endParaRPr lang="fr-FR" sz="2000" dirty="0"/>
          </a:p>
        </p:txBody>
      </p:sp>
      <p:pic>
        <p:nvPicPr>
          <p:cNvPr id="4" name="Image 3">
            <a:hlinkClick r:id="rId2"/>
            <a:extLst>
              <a:ext uri="{FF2B5EF4-FFF2-40B4-BE49-F238E27FC236}">
                <a16:creationId xmlns:a16="http://schemas.microsoft.com/office/drawing/2014/main" id="{869CDC50-8C8F-2661-83AD-2F40736B86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422" y="1825625"/>
            <a:ext cx="992502" cy="43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Une image contenant Police, Graphique, logo, symbole&#10;&#10;Description générée automatiquement">
            <a:hlinkClick r:id="rId4"/>
            <a:extLst>
              <a:ext uri="{FF2B5EF4-FFF2-40B4-BE49-F238E27FC236}">
                <a16:creationId xmlns:a16="http://schemas.microsoft.com/office/drawing/2014/main" id="{9889D2B5-2557-542B-CD20-666A8A3849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781" y="2264785"/>
            <a:ext cx="1714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Une image contenant Police, texte, Graphique, logo&#10;&#10;Description générée automatiquement">
            <a:hlinkClick r:id="rId6"/>
            <a:extLst>
              <a:ext uri="{FF2B5EF4-FFF2-40B4-BE49-F238E27FC236}">
                <a16:creationId xmlns:a16="http://schemas.microsoft.com/office/drawing/2014/main" id="{75B9A556-7EF3-0E19-69BF-E3255322B7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262" y="2059852"/>
            <a:ext cx="19050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hlinkClick r:id="rId8"/>
            <a:extLst>
              <a:ext uri="{FF2B5EF4-FFF2-40B4-BE49-F238E27FC236}">
                <a16:creationId xmlns:a16="http://schemas.microsoft.com/office/drawing/2014/main" id="{8B888F79-71E9-591B-B5A3-AE43433B3C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422" y="3092739"/>
            <a:ext cx="11430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Graphique, conception, art&#10;&#10;Description générée automatiquement">
            <a:hlinkClick r:id="rId10"/>
            <a:extLst>
              <a:ext uri="{FF2B5EF4-FFF2-40B4-BE49-F238E27FC236}">
                <a16:creationId xmlns:a16="http://schemas.microsoft.com/office/drawing/2014/main" id="{D0B64A56-C116-B543-0D8D-C066DC411C2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32" y="2821565"/>
            <a:ext cx="11144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 descr="Une image contenant Police, Graphique, logo, graphisme&#10;&#10;Description générée automatiquement">
            <a:hlinkClick r:id="rId12"/>
            <a:extLst>
              <a:ext uri="{FF2B5EF4-FFF2-40B4-BE49-F238E27FC236}">
                <a16:creationId xmlns:a16="http://schemas.microsoft.com/office/drawing/2014/main" id="{036F5B98-87B0-7CE0-E160-D5532787518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448" y="3513426"/>
            <a:ext cx="10382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 descr="Une image contenant Graphique, capture d’écran, Police, graphisme&#10;&#10;Description générée automatiquement">
            <a:hlinkClick r:id="rId14"/>
            <a:extLst>
              <a:ext uri="{FF2B5EF4-FFF2-40B4-BE49-F238E27FC236}">
                <a16:creationId xmlns:a16="http://schemas.microsoft.com/office/drawing/2014/main" id="{0C7C51CB-5917-55CB-9F2B-7FA947F137B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910" y="3671527"/>
            <a:ext cx="9620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 descr="Une image contenant Police, Graphique, graphisme, capture d’écran&#10;&#10;Description générée automatiquement">
            <a:hlinkClick r:id="rId16"/>
            <a:extLst>
              <a:ext uri="{FF2B5EF4-FFF2-40B4-BE49-F238E27FC236}">
                <a16:creationId xmlns:a16="http://schemas.microsoft.com/office/drawing/2014/main" id="{F3500916-CAF5-991E-B46C-E8819278A27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189" y="4151388"/>
            <a:ext cx="2495550" cy="47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1544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4AD9A00-8104-8E27-77E3-8C1250D6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Conclusion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FD6CD1E-7B66-F4D7-A82A-83463EEF50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65136" y="1690688"/>
            <a:ext cx="6785264" cy="3583276"/>
          </a:xfrm>
        </p:spPr>
        <p:txBody>
          <a:bodyPr>
            <a:normAutofit/>
          </a:bodyPr>
          <a:lstStyle/>
          <a:p>
            <a:r>
              <a:rPr lang="fr-FR" dirty="0"/>
              <a:t>Nombreuses solutions, nombreuses technologies, nombreux outils…</a:t>
            </a:r>
          </a:p>
          <a:p>
            <a:pPr lvl="1"/>
            <a:r>
              <a:rPr lang="fr-FR" dirty="0"/>
              <a:t>Parfois difficile d’y voir clair</a:t>
            </a:r>
          </a:p>
          <a:p>
            <a:pPr lvl="1"/>
            <a:endParaRPr lang="fr-FR" dirty="0"/>
          </a:p>
          <a:p>
            <a:r>
              <a:rPr lang="fr-FR" dirty="0"/>
              <a:t>Mais </a:t>
            </a:r>
          </a:p>
          <a:p>
            <a:pPr lvl="1"/>
            <a:r>
              <a:rPr lang="fr-FR" dirty="0"/>
              <a:t>Marché très dynamique</a:t>
            </a:r>
          </a:p>
          <a:p>
            <a:pPr lvl="1"/>
            <a:r>
              <a:rPr lang="fr-FR" dirty="0"/>
              <a:t>Marché très ouvert (sur le développement des infrastructures comme sur leur utilisation)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8378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233F83-4033-4751-A58B-DD4A1E0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Agenda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127659-C3F7-4E70-AD7D-94050C0A7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Environnement des circuits dédiés à l’IA</a:t>
            </a:r>
          </a:p>
          <a:p>
            <a:r>
              <a:rPr lang="fr-FR" dirty="0"/>
              <a:t>Définition et propriétés</a:t>
            </a:r>
          </a:p>
          <a:p>
            <a:r>
              <a:rPr lang="fr-FR" dirty="0"/>
              <a:t>Défis</a:t>
            </a:r>
          </a:p>
          <a:p>
            <a:r>
              <a:rPr lang="fr-FR" dirty="0"/>
              <a:t>Architectures</a:t>
            </a:r>
          </a:p>
          <a:p>
            <a:r>
              <a:rPr lang="fr-FR" dirty="0"/>
              <a:t>Les principaux acteurs</a:t>
            </a:r>
          </a:p>
          <a:p>
            <a:r>
              <a:rPr lang="fr-FR" dirty="0"/>
              <a:t>Conclusion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3666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A53E0F32-3D23-F559-F372-61277AF4E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Environnement des circuits dédiés à l’IA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694FEAA-A71E-56EA-A4AF-151852E16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579" y="1483130"/>
            <a:ext cx="6960841" cy="500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67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B88F9-1A4D-881D-15C4-48078B8FA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5D387A4-88AA-7EB0-1378-0F594DFF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Environnement des circuits dédiés à l’IA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274E672-9834-0659-29A2-622CB5DF5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175" y="1483431"/>
            <a:ext cx="7357649" cy="52286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612DEE-36A4-16BA-95DD-1B0ADC65D502}"/>
              </a:ext>
            </a:extLst>
          </p:cNvPr>
          <p:cNvSpPr/>
          <p:nvPr/>
        </p:nvSpPr>
        <p:spPr>
          <a:xfrm>
            <a:off x="2393004" y="3647872"/>
            <a:ext cx="7373566" cy="132556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009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703E3-601D-886A-E509-5D77615B0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030F3EE-35AD-604F-0203-D7DC3B01F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Environnement des circuits dédiés à l’IA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D5ED3FF0-6684-DAA9-1647-979C96744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r-FR" sz="2400" dirty="0"/>
              <a:t> Industrie en pleine expansion :</a:t>
            </a:r>
          </a:p>
          <a:p>
            <a:pPr lvl="1"/>
            <a:r>
              <a:rPr lang="fr-FR" sz="2000" dirty="0"/>
              <a:t>Besoin de moyens de calculs spécifiques pour les applications et algorithmes d’IA de plus en plus présents (notamment DNN/CNN)</a:t>
            </a:r>
          </a:p>
          <a:p>
            <a:pPr lvl="1"/>
            <a:r>
              <a:rPr lang="fr-FR" sz="2000" dirty="0"/>
              <a:t>Technologie IC de plus en plus performante, permettant des calculs de plus en plus rapides avec une consommation toujours plus faible (par rapport au nombre d’opérations/s)  :</a:t>
            </a:r>
          </a:p>
          <a:p>
            <a:pPr lvl="2"/>
            <a:r>
              <a:rPr lang="fr-FR" sz="1800" dirty="0"/>
              <a:t>Nouveaux matériaux</a:t>
            </a:r>
          </a:p>
          <a:p>
            <a:pPr lvl="2"/>
            <a:r>
              <a:rPr lang="fr-FR" sz="1800" dirty="0"/>
              <a:t>Nouveaux </a:t>
            </a:r>
            <a:r>
              <a:rPr lang="fr-FR" sz="1800" dirty="0" err="1"/>
              <a:t>processes</a:t>
            </a:r>
            <a:endParaRPr lang="fr-FR" sz="1800" dirty="0"/>
          </a:p>
          <a:p>
            <a:pPr lvl="2"/>
            <a:r>
              <a:rPr lang="fr-FR" sz="1800" dirty="0"/>
              <a:t>Nouvelles architectures (mémoire 3D)</a:t>
            </a:r>
          </a:p>
        </p:txBody>
      </p:sp>
    </p:spTree>
    <p:extLst>
      <p:ext uri="{BB962C8B-B14F-4D97-AF65-F5344CB8AC3E}">
        <p14:creationId xmlns:p14="http://schemas.microsoft.com/office/powerpoint/2010/main" val="2206719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37A46-45BD-C7A6-B13E-F07F1582F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68E00E10-64A8-94CC-0858-1E9FD542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Définition et propriétés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02D119EA-6D8E-2BCE-2FA6-880B87006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fr-FR" sz="2000" dirty="0"/>
              <a:t>Circuits dédiés à l’IA (</a:t>
            </a:r>
            <a:r>
              <a:rPr lang="fr-FR" sz="2000" i="1" dirty="0"/>
              <a:t>AI chips</a:t>
            </a:r>
            <a:r>
              <a:rPr lang="fr-FR" sz="2000" dirty="0"/>
              <a:t>) : classification vaste qui regroupe tout circuit permettant de réaliser les calculs complexes des algorithmes d’IA, rapidement et efficacement.</a:t>
            </a:r>
          </a:p>
          <a:p>
            <a:r>
              <a:rPr lang="fr-FR" sz="2000" dirty="0"/>
              <a:t>Propriétés principales : </a:t>
            </a:r>
          </a:p>
          <a:p>
            <a:pPr lvl="1"/>
            <a:r>
              <a:rPr lang="fr-FR" sz="1800" dirty="0"/>
              <a:t>Grandes capacités de calcul, notamment sur les fonctions classiques de l’IA</a:t>
            </a:r>
          </a:p>
          <a:p>
            <a:pPr lvl="1"/>
            <a:r>
              <a:rPr lang="fr-FR" sz="1800" dirty="0"/>
              <a:t>Rapidité</a:t>
            </a:r>
          </a:p>
          <a:p>
            <a:pPr lvl="1"/>
            <a:r>
              <a:rPr lang="fr-FR" sz="1800" dirty="0"/>
              <a:t>Efficacité énergétique</a:t>
            </a:r>
          </a:p>
          <a:p>
            <a:pPr lvl="1"/>
            <a:r>
              <a:rPr lang="fr-FR" sz="1800" dirty="0" err="1"/>
              <a:t>Reconfigurabilité</a:t>
            </a:r>
            <a:endParaRPr lang="fr-FR" sz="1800" dirty="0"/>
          </a:p>
          <a:p>
            <a:r>
              <a:rPr lang="fr-FR" sz="2000" dirty="0"/>
              <a:t>Exemples de circuits :</a:t>
            </a:r>
          </a:p>
          <a:p>
            <a:pPr lvl="1"/>
            <a:r>
              <a:rPr lang="fr-FR" sz="1800" dirty="0"/>
              <a:t>GPU</a:t>
            </a:r>
          </a:p>
          <a:p>
            <a:pPr lvl="1"/>
            <a:r>
              <a:rPr lang="fr-FR" sz="1800" dirty="0"/>
              <a:t>ASIC</a:t>
            </a:r>
          </a:p>
          <a:p>
            <a:pPr lvl="1"/>
            <a:r>
              <a:rPr lang="fr-FR" sz="1800" dirty="0"/>
              <a:t>FPGA</a:t>
            </a:r>
          </a:p>
          <a:p>
            <a:pPr lvl="1"/>
            <a:r>
              <a:rPr lang="fr-FR" sz="1800" dirty="0"/>
              <a:t>NPU</a:t>
            </a:r>
          </a:p>
          <a:p>
            <a:pPr lvl="1"/>
            <a:r>
              <a:rPr lang="fr-FR" sz="1800" dirty="0"/>
              <a:t>TPU</a:t>
            </a:r>
          </a:p>
          <a:p>
            <a:pPr lvl="1"/>
            <a:r>
              <a:rPr lang="fr-FR" sz="1800" dirty="0"/>
              <a:t>Circuits neuromorphiques</a:t>
            </a:r>
          </a:p>
        </p:txBody>
      </p:sp>
    </p:spTree>
    <p:extLst>
      <p:ext uri="{BB962C8B-B14F-4D97-AF65-F5344CB8AC3E}">
        <p14:creationId xmlns:p14="http://schemas.microsoft.com/office/powerpoint/2010/main" val="97064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170FE-154A-DE96-942A-7922E1AE7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5ED3EEC-0FD9-2C08-A388-665CB8FAA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Définition et propriétés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6B129816-8E3A-C383-9B83-44DA9259D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924"/>
            <a:ext cx="10515600" cy="5222876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Deux utilisations principales:</a:t>
            </a:r>
          </a:p>
          <a:p>
            <a:pPr lvl="1"/>
            <a:r>
              <a:rPr lang="fr-FR" dirty="0"/>
              <a:t>Entraînement</a:t>
            </a:r>
          </a:p>
          <a:p>
            <a:pPr lvl="2"/>
            <a:r>
              <a:rPr lang="fr-FR" dirty="0"/>
              <a:t>Essentiellement offline</a:t>
            </a:r>
          </a:p>
          <a:p>
            <a:pPr lvl="2"/>
            <a:r>
              <a:rPr lang="fr-FR" dirty="0"/>
              <a:t>Rapidité, avec des architectures parallélisées/pipelinées</a:t>
            </a:r>
          </a:p>
          <a:p>
            <a:pPr lvl="2"/>
            <a:r>
              <a:rPr lang="fr-FR" dirty="0"/>
              <a:t>Précision de calcul (représentation des données en virgule flottante sur 32/64bits)</a:t>
            </a:r>
          </a:p>
          <a:p>
            <a:pPr lvl="2"/>
            <a:r>
              <a:rPr lang="fr-FR" dirty="0"/>
              <a:t>Taille de la mémoire accessible pour gérer les </a:t>
            </a:r>
            <a:r>
              <a:rPr lang="fr-FR" dirty="0" err="1"/>
              <a:t>samples</a:t>
            </a:r>
            <a:r>
              <a:rPr lang="fr-FR" dirty="0"/>
              <a:t> et les paramètres des algorithmes</a:t>
            </a:r>
          </a:p>
          <a:p>
            <a:pPr lvl="2"/>
            <a:r>
              <a:rPr lang="fr-FR" dirty="0"/>
              <a:t>Paramètres en constantes écritures/lectures à haute vitesse </a:t>
            </a:r>
          </a:p>
          <a:p>
            <a:pPr lvl="3"/>
            <a:r>
              <a:rPr lang="fr-FR" dirty="0"/>
              <a:t>mécanisme de synchronisation</a:t>
            </a:r>
          </a:p>
          <a:p>
            <a:pPr lvl="3"/>
            <a:r>
              <a:rPr lang="fr-FR" dirty="0"/>
              <a:t>Robustesse de la technologie</a:t>
            </a:r>
          </a:p>
          <a:p>
            <a:pPr lvl="1"/>
            <a:r>
              <a:rPr lang="fr-FR" dirty="0"/>
              <a:t>Inférence</a:t>
            </a:r>
          </a:p>
          <a:p>
            <a:pPr lvl="2"/>
            <a:r>
              <a:rPr lang="fr-FR" dirty="0"/>
              <a:t>Rapidité, avec des architectures parallélisées/pipelinées</a:t>
            </a:r>
          </a:p>
          <a:p>
            <a:pPr lvl="2"/>
            <a:r>
              <a:rPr lang="fr-FR" dirty="0"/>
              <a:t>Efficacité énergétique</a:t>
            </a:r>
          </a:p>
          <a:p>
            <a:pPr lvl="2"/>
            <a:r>
              <a:rPr lang="fr-FR" dirty="0"/>
              <a:t>Utilisation des ressources matérielles optimales</a:t>
            </a:r>
          </a:p>
          <a:p>
            <a:pPr lvl="2"/>
            <a:r>
              <a:rPr lang="fr-FR" dirty="0"/>
              <a:t>Ecriture facile des poids et biais pour reconfiguration</a:t>
            </a:r>
          </a:p>
          <a:p>
            <a:pPr lvl="2"/>
            <a:r>
              <a:rPr lang="fr-FR" dirty="0"/>
              <a:t>Co-design : architecture matérielle, structure des réseaux, accès mémoires, application (SW)</a:t>
            </a:r>
          </a:p>
          <a:p>
            <a:pPr lvl="2"/>
            <a:r>
              <a:rPr lang="fr-FR" dirty="0"/>
              <a:t>Compromis possible sur la précision</a:t>
            </a:r>
          </a:p>
          <a:p>
            <a:pPr lvl="2"/>
            <a:endParaRPr lang="fr-FR" dirty="0"/>
          </a:p>
          <a:p>
            <a:r>
              <a:rPr lang="fr-FR" dirty="0"/>
              <a:t>Deux cas particuliers :</a:t>
            </a:r>
          </a:p>
          <a:p>
            <a:pPr lvl="1"/>
            <a:r>
              <a:rPr lang="fr-FR" dirty="0"/>
              <a:t>Apprentissage par renforcement</a:t>
            </a:r>
          </a:p>
          <a:p>
            <a:pPr lvl="1"/>
            <a:r>
              <a:rPr lang="fr-FR" dirty="0"/>
              <a:t>Apprentissage on-line</a:t>
            </a:r>
          </a:p>
        </p:txBody>
      </p:sp>
    </p:spTree>
    <p:extLst>
      <p:ext uri="{BB962C8B-B14F-4D97-AF65-F5344CB8AC3E}">
        <p14:creationId xmlns:p14="http://schemas.microsoft.com/office/powerpoint/2010/main" val="171730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FE3E3-78A0-AE57-DBF6-53285DEF6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E20E5AA-A61A-9977-E166-2F53706BD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Définition et propriétés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58E54AA-C113-A8DE-E2A7-0C3EF0138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9" y="1690688"/>
            <a:ext cx="10898121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183"/>
      </p:ext>
    </p:extLst>
  </p:cSld>
  <p:clrMapOvr>
    <a:masterClrMapping/>
  </p:clrMapOvr>
</p:sld>
</file>

<file path=ppt/theme/theme1.xml><?xml version="1.0" encoding="utf-8"?>
<a:theme xmlns:a="http://schemas.openxmlformats.org/drawingml/2006/main" name="1_Conception personnalisée">
  <a:themeElements>
    <a:clrScheme name="Toulouse IN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A2E46"/>
      </a:accent1>
      <a:accent2>
        <a:srgbClr val="D50057"/>
      </a:accent2>
      <a:accent3>
        <a:srgbClr val="1947BA"/>
      </a:accent3>
      <a:accent4>
        <a:srgbClr val="009136"/>
      </a:accent4>
      <a:accent5>
        <a:srgbClr val="F7931E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1258</Words>
  <Application>Microsoft Office PowerPoint</Application>
  <PresentationFormat>Grand écran</PresentationFormat>
  <Paragraphs>335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1_Conception personnalisée</vt:lpstr>
      <vt:lpstr>Circuits intégrés dédiés à l’IA</vt:lpstr>
      <vt:lpstr>Présentation PowerPoint</vt:lpstr>
      <vt:lpstr>Agenda</vt:lpstr>
      <vt:lpstr>Environnement des circuits dédiés à l’IA</vt:lpstr>
      <vt:lpstr>Environnement des circuits dédiés à l’IA</vt:lpstr>
      <vt:lpstr>Environnement des circuits dédiés à l’IA</vt:lpstr>
      <vt:lpstr>Définition et propriétés</vt:lpstr>
      <vt:lpstr>Définition et propriétés</vt:lpstr>
      <vt:lpstr>Définition et propriétés</vt:lpstr>
      <vt:lpstr>Défis</vt:lpstr>
      <vt:lpstr>Défis</vt:lpstr>
      <vt:lpstr>Défis</vt:lpstr>
      <vt:lpstr>Défis</vt:lpstr>
      <vt:lpstr>Architectures</vt:lpstr>
      <vt:lpstr>Architectures</vt:lpstr>
      <vt:lpstr>Architectures</vt:lpstr>
      <vt:lpstr>Architectures</vt:lpstr>
      <vt:lpstr>Architectures</vt:lpstr>
      <vt:lpstr>Les principaux acteurs</vt:lpstr>
      <vt:lpstr>Les principaux acteurs - Vendeurs</vt:lpstr>
      <vt:lpstr>Les principaux acteurs - Vendeurs</vt:lpstr>
      <vt:lpstr>Les principaux acteurs - HPC</vt:lpstr>
      <vt:lpstr>Les principaux acteurs – Vendeurs d’IP</vt:lpstr>
      <vt:lpstr>Les principaux acteurs – Start-ups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Audrey Vouilloux</dc:creator>
  <cp:lastModifiedBy>Blaise MULLIEZ</cp:lastModifiedBy>
  <cp:revision>6</cp:revision>
  <dcterms:created xsi:type="dcterms:W3CDTF">2022-04-14T12:35:23Z</dcterms:created>
  <dcterms:modified xsi:type="dcterms:W3CDTF">2024-11-04T14:24:08Z</dcterms:modified>
</cp:coreProperties>
</file>